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A9699BF-1B53-42AF-AD1D-0968E24A2F67}">
  <a:tblStyle styleId="{9A9699BF-1B53-42AF-AD1D-0968E24A2F6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Montserrat-regular.fntdata"/><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d4b51968a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d4b51968a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d71973ea9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d71973ea9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d4a8b5a3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d4a8b5a3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d4f6c6b0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d4f6c6b0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d3f38a66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d3f38a66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d4a8b5a34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d4a8b5a34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4b51968a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4b51968a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5.png"/><Relationship Id="rId7" Type="http://schemas.openxmlformats.org/officeDocument/2006/relationships/image" Target="../media/image8.png"/><Relationship Id="rId8"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663450" y="636175"/>
            <a:ext cx="3601500" cy="15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5100"/>
              <a:t>Brick Breaker</a:t>
            </a:r>
            <a:endParaRPr b="1" sz="5100"/>
          </a:p>
        </p:txBody>
      </p:sp>
      <p:sp>
        <p:nvSpPr>
          <p:cNvPr id="229" name="Google Shape;229;p17"/>
          <p:cNvSpPr txBox="1"/>
          <p:nvPr/>
        </p:nvSpPr>
        <p:spPr>
          <a:xfrm>
            <a:off x="3923600" y="2673100"/>
            <a:ext cx="4853400" cy="1200600"/>
          </a:xfrm>
          <a:prstGeom prst="rect">
            <a:avLst/>
          </a:prstGeom>
          <a:noFill/>
          <a:ln>
            <a:noFill/>
          </a:ln>
        </p:spPr>
        <p:txBody>
          <a:bodyPr anchorCtr="0" anchor="t" bIns="91425" lIns="91425" spcFirstLastPara="1" rIns="91425" wrap="square" tIns="91425">
            <a:spAutoFit/>
          </a:bodyPr>
          <a:lstStyle/>
          <a:p>
            <a:pPr indent="0" lvl="0" marL="1828800" rtl="0" algn="l">
              <a:spcBef>
                <a:spcPts val="0"/>
              </a:spcBef>
              <a:spcAft>
                <a:spcPts val="0"/>
              </a:spcAft>
              <a:buNone/>
            </a:pPr>
            <a:r>
              <a:rPr lang="en-GB" sz="2200">
                <a:solidFill>
                  <a:schemeClr val="lt1"/>
                </a:solidFill>
                <a:latin typeface="Lato"/>
                <a:ea typeface="Lato"/>
                <a:cs typeface="Lato"/>
                <a:sym typeface="Lato"/>
              </a:rPr>
              <a:t>Presented by -  </a:t>
            </a:r>
            <a:endParaRPr sz="2200">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			 	</a:t>
            </a:r>
            <a:r>
              <a:rPr lang="en-GB" sz="2200">
                <a:solidFill>
                  <a:schemeClr val="lt1"/>
                </a:solidFill>
                <a:latin typeface="Lato"/>
                <a:ea typeface="Lato"/>
                <a:cs typeface="Lato"/>
                <a:sym typeface="Lato"/>
              </a:rPr>
              <a:t>Nimisha Doshi(13)</a:t>
            </a:r>
            <a:endParaRPr sz="2200">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			 </a:t>
            </a:r>
            <a:endParaRPr sz="22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6"/>
          <p:cNvSpPr txBox="1"/>
          <p:nvPr>
            <p:ph type="title"/>
          </p:nvPr>
        </p:nvSpPr>
        <p:spPr>
          <a:xfrm>
            <a:off x="959050" y="86325"/>
            <a:ext cx="7940400" cy="458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r>
              <a:rPr lang="en-GB" sz="3300"/>
              <a:t>Implementation</a:t>
            </a:r>
            <a:endParaRPr sz="3300"/>
          </a:p>
          <a:p>
            <a:pPr indent="0" lvl="0" marL="457200" rtl="0" algn="l">
              <a:spcBef>
                <a:spcPts val="0"/>
              </a:spcBef>
              <a:spcAft>
                <a:spcPts val="0"/>
              </a:spcAft>
              <a:buNone/>
            </a:pPr>
            <a:r>
              <a:rPr lang="en-GB" sz="2000"/>
              <a:t>	</a:t>
            </a:r>
            <a:r>
              <a:rPr lang="en-GB"/>
              <a:t>            </a:t>
            </a:r>
            <a:endParaRPr/>
          </a:p>
          <a:p>
            <a:pPr indent="0" lvl="0" marL="0" rtl="0" algn="l">
              <a:spcBef>
                <a:spcPts val="0"/>
              </a:spcBef>
              <a:spcAft>
                <a:spcPts val="0"/>
              </a:spcAft>
              <a:buNone/>
            </a:pPr>
            <a:r>
              <a:rPr lang="en-GB" sz="1700"/>
              <a:t>Brick Breaker is actually made up of 2  programs :</a:t>
            </a:r>
            <a:endParaRPr sz="1700"/>
          </a:p>
          <a:p>
            <a:pPr indent="0" lvl="0" marL="0" rtl="0" algn="l">
              <a:spcBef>
                <a:spcPts val="0"/>
              </a:spcBef>
              <a:spcAft>
                <a:spcPts val="0"/>
              </a:spcAft>
              <a:buNone/>
            </a:pPr>
            <a:r>
              <a:rPr lang="en-GB" sz="1700"/>
              <a:t>   </a:t>
            </a:r>
            <a:endParaRPr sz="1700"/>
          </a:p>
          <a:p>
            <a:pPr indent="-336550" lvl="0" marL="1371600" rtl="0" algn="l">
              <a:spcBef>
                <a:spcPts val="0"/>
              </a:spcBef>
              <a:spcAft>
                <a:spcPts val="0"/>
              </a:spcAft>
              <a:buSzPts val="1700"/>
              <a:buChar char="●"/>
            </a:pPr>
            <a:r>
              <a:rPr lang="en-GB" sz="1700"/>
              <a:t>editor.py - Where we have put program to create/edit levels for playing brick breaker.  </a:t>
            </a:r>
            <a:endParaRPr sz="1700"/>
          </a:p>
          <a:p>
            <a:pPr indent="0" lvl="0" marL="1371600" rtl="0" algn="l">
              <a:spcBef>
                <a:spcPts val="0"/>
              </a:spcBef>
              <a:spcAft>
                <a:spcPts val="0"/>
              </a:spcAft>
              <a:buNone/>
            </a:pPr>
            <a:r>
              <a:t/>
            </a:r>
            <a:endParaRPr sz="1700"/>
          </a:p>
          <a:p>
            <a:pPr indent="-336550" lvl="0" marL="1371600" rtl="0" algn="l">
              <a:spcBef>
                <a:spcPts val="0"/>
              </a:spcBef>
              <a:spcAft>
                <a:spcPts val="0"/>
              </a:spcAft>
              <a:buSzPts val="1700"/>
              <a:buChar char="●"/>
            </a:pPr>
            <a:r>
              <a:rPr lang="en-GB" sz="1700"/>
              <a:t>Game.py - Program to play Brick Breaker Game.</a:t>
            </a:r>
            <a:endParaRPr sz="1700"/>
          </a:p>
          <a:p>
            <a:pPr indent="0" lvl="0" marL="0" rtl="0" algn="l">
              <a:spcBef>
                <a:spcPts val="0"/>
              </a:spcBef>
              <a:spcAft>
                <a:spcPts val="0"/>
              </a:spcAft>
              <a:buNone/>
            </a:pPr>
            <a:r>
              <a:rPr lang="en-GB" sz="1700"/>
              <a:t>       </a:t>
            </a:r>
            <a:endParaRPr sz="1700"/>
          </a:p>
          <a:p>
            <a:pPr indent="0" lvl="0" marL="0" rtl="0" algn="l">
              <a:spcBef>
                <a:spcPts val="0"/>
              </a:spcBef>
              <a:spcAft>
                <a:spcPts val="0"/>
              </a:spcAft>
              <a:buNone/>
            </a:pPr>
            <a:r>
              <a:rPr lang="en-GB" sz="1700"/>
              <a:t>Basically, this is how game.py works :</a:t>
            </a:r>
            <a:endParaRPr sz="1700"/>
          </a:p>
          <a:p>
            <a:pPr indent="0" lvl="0" marL="0" rtl="0" algn="l">
              <a:spcBef>
                <a:spcPts val="0"/>
              </a:spcBef>
              <a:spcAft>
                <a:spcPts val="0"/>
              </a:spcAft>
              <a:buNone/>
            </a:pPr>
            <a:r>
              <a:rPr lang="en-GB" sz="1700"/>
              <a:t>                  </a:t>
            </a:r>
            <a:endParaRPr sz="1700"/>
          </a:p>
          <a:p>
            <a:pPr indent="0" lvl="0" marL="914400" rtl="0" algn="l">
              <a:spcBef>
                <a:spcPts val="0"/>
              </a:spcBef>
              <a:spcAft>
                <a:spcPts val="0"/>
              </a:spcAft>
              <a:buNone/>
            </a:pPr>
            <a:r>
              <a:rPr lang="en-GB" sz="1700"/>
              <a:t>Creation of the GUI Window, The Bar, The Bricks, The Ball, Level, Score and the Lives. </a:t>
            </a:r>
            <a:endParaRPr sz="1700"/>
          </a:p>
          <a:p>
            <a:pPr indent="0" lvl="0" marL="0" rtl="0" algn="l">
              <a:spcBef>
                <a:spcPts val="0"/>
              </a:spcBef>
              <a:spcAft>
                <a:spcPts val="0"/>
              </a:spcAft>
              <a:buNone/>
            </a:pPr>
            <a:r>
              <a:rPr lang="en-GB" sz="1700"/>
              <a:t>                    </a:t>
            </a:r>
            <a:endParaRPr sz="1700"/>
          </a:p>
          <a:p>
            <a:pPr indent="0" lvl="0" marL="457200" rtl="0" algn="l">
              <a:spcBef>
                <a:spcPts val="0"/>
              </a:spcBef>
              <a:spcAft>
                <a:spcPts val="0"/>
              </a:spcAft>
              <a:buNone/>
            </a:pPr>
            <a:r>
              <a:rPr lang="en-GB" sz="1700"/>
              <a:t>        Resetting the components mentioned : The bar is placed at the </a:t>
            </a:r>
            <a:endParaRPr sz="1700"/>
          </a:p>
          <a:p>
            <a:pPr indent="0" lvl="0" marL="457200" rtl="0" algn="l">
              <a:spcBef>
                <a:spcPts val="0"/>
              </a:spcBef>
              <a:spcAft>
                <a:spcPts val="0"/>
              </a:spcAft>
              <a:buNone/>
            </a:pPr>
            <a:r>
              <a:rPr lang="en-GB" sz="1700"/>
              <a:t>        bottom center  the ball is placed on the bar.</a:t>
            </a:r>
            <a:endParaRPr sz="1700"/>
          </a:p>
          <a:p>
            <a:pPr indent="0" lvl="0" marL="0" rtl="0" algn="l">
              <a:spcBef>
                <a:spcPts val="0"/>
              </a:spcBef>
              <a:spcAft>
                <a:spcPts val="0"/>
              </a:spcAft>
              <a:buNone/>
            </a:pPr>
            <a:r>
              <a:rPr lang="en-GB" sz="1500"/>
              <a:t>                  </a:t>
            </a:r>
            <a:endParaRPr sz="1500"/>
          </a:p>
          <a:p>
            <a:pPr indent="0" lvl="0" marL="0" rtl="0" algn="l">
              <a:spcBef>
                <a:spcPts val="0"/>
              </a:spcBef>
              <a:spcAft>
                <a:spcPts val="0"/>
              </a:spcAft>
              <a:buNone/>
            </a:pPr>
            <a:r>
              <a:rPr lang="en-GB" sz="1300"/>
              <a:t>                          </a:t>
            </a:r>
            <a:endParaRPr sz="13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7"/>
          <p:cNvSpPr txBox="1"/>
          <p:nvPr/>
        </p:nvSpPr>
        <p:spPr>
          <a:xfrm>
            <a:off x="1044775" y="527925"/>
            <a:ext cx="7494300" cy="427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4300">
                <a:solidFill>
                  <a:schemeClr val="lt1"/>
                </a:solidFill>
                <a:latin typeface="Lato"/>
                <a:ea typeface="Lato"/>
                <a:cs typeface="Lato"/>
                <a:sym typeface="Lato"/>
              </a:rPr>
              <a:t>Conclusion</a:t>
            </a:r>
            <a:endParaRPr sz="3500">
              <a:solidFill>
                <a:schemeClr val="lt1"/>
              </a:solidFill>
              <a:latin typeface="Lato"/>
              <a:ea typeface="Lato"/>
              <a:cs typeface="Lato"/>
              <a:sym typeface="Lato"/>
            </a:endParaRPr>
          </a:p>
          <a:p>
            <a:pPr indent="0" lvl="0" marL="0" rtl="0" algn="l">
              <a:spcBef>
                <a:spcPts val="0"/>
              </a:spcBef>
              <a:spcAft>
                <a:spcPts val="0"/>
              </a:spcAft>
              <a:buNone/>
            </a:pPr>
            <a:r>
              <a:t/>
            </a:r>
            <a:endParaRPr sz="2500">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To conclude brick breaker is real time game, which implement concepts of Computer Graphics and the game world.</a:t>
            </a:r>
            <a:endParaRPr sz="2200">
              <a:solidFill>
                <a:schemeClr val="lt1"/>
              </a:solidFill>
              <a:latin typeface="Lato"/>
              <a:ea typeface="Lato"/>
              <a:cs typeface="Lato"/>
              <a:sym typeface="Lato"/>
            </a:endParaRPr>
          </a:p>
          <a:p>
            <a:pPr indent="0" lvl="0" marL="0" rtl="0" algn="l">
              <a:spcBef>
                <a:spcPts val="0"/>
              </a:spcBef>
              <a:spcAft>
                <a:spcPts val="0"/>
              </a:spcAft>
              <a:buNone/>
            </a:pPr>
            <a:r>
              <a:t/>
            </a:r>
            <a:endParaRPr sz="2200">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The realization of game also allowed us to </a:t>
            </a:r>
            <a:endParaRPr sz="2200">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know</a:t>
            </a:r>
            <a:r>
              <a:rPr lang="en-GB" sz="2200">
                <a:solidFill>
                  <a:schemeClr val="lt1"/>
                </a:solidFill>
                <a:latin typeface="Lato"/>
                <a:ea typeface="Lato"/>
                <a:cs typeface="Lato"/>
                <a:sym typeface="Lato"/>
              </a:rPr>
              <a:t> </a:t>
            </a:r>
            <a:r>
              <a:rPr lang="en-GB" sz="2200">
                <a:solidFill>
                  <a:schemeClr val="lt1"/>
                </a:solidFill>
                <a:latin typeface="Lato"/>
                <a:ea typeface="Lato"/>
                <a:cs typeface="Lato"/>
                <a:sym typeface="Lato"/>
              </a:rPr>
              <a:t>more in depth python, to discover </a:t>
            </a:r>
            <a:r>
              <a:rPr lang="en-GB" sz="2200">
                <a:solidFill>
                  <a:schemeClr val="lt1"/>
                </a:solidFill>
                <a:latin typeface="Lato"/>
                <a:ea typeface="Lato"/>
                <a:cs typeface="Lato"/>
                <a:sym typeface="Lato"/>
              </a:rPr>
              <a:t>Tkinter</a:t>
            </a:r>
            <a:r>
              <a:rPr lang="en-GB" sz="2200">
                <a:solidFill>
                  <a:schemeClr val="lt1"/>
                </a:solidFill>
                <a:latin typeface="Lato"/>
                <a:ea typeface="Lato"/>
                <a:cs typeface="Lato"/>
                <a:sym typeface="Lato"/>
              </a:rPr>
              <a:t>,  to write and create algorithms and force us to design our program </a:t>
            </a:r>
            <a:endParaRPr sz="2200">
              <a:solidFill>
                <a:schemeClr val="lt1"/>
              </a:solidFill>
              <a:latin typeface="Lato"/>
              <a:ea typeface="Lato"/>
              <a:cs typeface="Lato"/>
              <a:sym typeface="Lato"/>
            </a:endParaRPr>
          </a:p>
          <a:p>
            <a:pPr indent="0" lvl="0" marL="0" rtl="0" algn="l">
              <a:spcBef>
                <a:spcPts val="0"/>
              </a:spcBef>
              <a:spcAft>
                <a:spcPts val="0"/>
              </a:spcAft>
              <a:buNone/>
            </a:pPr>
            <a:r>
              <a:rPr lang="en-GB" sz="2200">
                <a:solidFill>
                  <a:schemeClr val="lt1"/>
                </a:solidFill>
                <a:latin typeface="Lato"/>
                <a:ea typeface="Lato"/>
                <a:cs typeface="Lato"/>
                <a:sym typeface="Lato"/>
              </a:rPr>
              <a:t>as clearly as possible.</a:t>
            </a:r>
            <a:endParaRPr sz="2200">
              <a:solidFill>
                <a:schemeClr val="lt1"/>
              </a:solidFill>
              <a:latin typeface="Lato"/>
              <a:ea typeface="Lato"/>
              <a:cs typeface="Lato"/>
              <a:sym typeface="Lato"/>
            </a:endParaRPr>
          </a:p>
          <a:p>
            <a:pPr indent="0" lvl="0" marL="0" rtl="0" algn="l">
              <a:spcBef>
                <a:spcPts val="0"/>
              </a:spcBef>
              <a:spcAft>
                <a:spcPts val="0"/>
              </a:spcAft>
              <a:buNone/>
            </a:pPr>
            <a:r>
              <a:t/>
            </a:r>
            <a:endParaRPr sz="22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8"/>
          <p:cNvSpPr txBox="1"/>
          <p:nvPr>
            <p:ph type="title"/>
          </p:nvPr>
        </p:nvSpPr>
        <p:spPr>
          <a:xfrm>
            <a:off x="2159900" y="1878600"/>
            <a:ext cx="6107700" cy="218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6000"/>
              <a:t> </a:t>
            </a:r>
            <a:r>
              <a:rPr lang="en-GB" sz="6000"/>
              <a:t>Thank You!</a:t>
            </a:r>
            <a:endParaRPr sz="6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07075" y="3591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300"/>
              <a:t>Overview</a:t>
            </a:r>
            <a:endParaRPr sz="3300"/>
          </a:p>
        </p:txBody>
      </p:sp>
      <p:sp>
        <p:nvSpPr>
          <p:cNvPr id="235" name="Google Shape;235;p18"/>
          <p:cNvSpPr txBox="1"/>
          <p:nvPr>
            <p:ph idx="1" type="body"/>
          </p:nvPr>
        </p:nvSpPr>
        <p:spPr>
          <a:xfrm>
            <a:off x="1207075" y="1323500"/>
            <a:ext cx="7038900" cy="31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I </a:t>
            </a:r>
            <a:r>
              <a:rPr lang="en-GB" sz="1800"/>
              <a:t>have come up with a brick-breaker game, something in vein of the popular blackberry brick-breaker game.</a:t>
            </a:r>
            <a:endParaRPr sz="1800"/>
          </a:p>
          <a:p>
            <a:pPr indent="0" lvl="0" marL="0" rtl="0" algn="l">
              <a:spcBef>
                <a:spcPts val="1600"/>
              </a:spcBef>
              <a:spcAft>
                <a:spcPts val="0"/>
              </a:spcAft>
              <a:buNone/>
            </a:pPr>
            <a:r>
              <a:rPr lang="en-GB" sz="1800"/>
              <a:t>A set of bricks will be arranged above the bar with the help of which player will be able to swerve the ball in order to hit bricks. Once all the bricks are </a:t>
            </a:r>
            <a:r>
              <a:rPr lang="en-GB" sz="1800"/>
              <a:t>destroyed</a:t>
            </a:r>
            <a:r>
              <a:rPr lang="en-GB" sz="1800"/>
              <a:t> by the ball, player wins the game.</a:t>
            </a:r>
            <a:endParaRPr sz="1800"/>
          </a:p>
          <a:p>
            <a:pPr indent="0" lvl="0" marL="0" rtl="0" algn="l">
              <a:spcBef>
                <a:spcPts val="1600"/>
              </a:spcBef>
              <a:spcAft>
                <a:spcPts val="0"/>
              </a:spcAft>
              <a:buNone/>
            </a:pPr>
            <a:r>
              <a:rPr lang="en-GB" sz="1800"/>
              <a:t>The game is easy and fun to play. It can be enjoyed by anybody, be it a small kid or an old man. The learning curve is almost negligible  and the game is not time consuming.</a:t>
            </a:r>
            <a:endParaRPr sz="1800"/>
          </a:p>
          <a:p>
            <a:pPr indent="0" lvl="0" marL="0" rtl="0" algn="l">
              <a:spcBef>
                <a:spcPts val="1600"/>
              </a:spcBef>
              <a:spcAft>
                <a:spcPts val="0"/>
              </a:spcAft>
              <a:buNone/>
            </a:pPr>
            <a:r>
              <a:t/>
            </a:r>
            <a:endParaRPr sz="1400"/>
          </a:p>
          <a:p>
            <a:pPr indent="0" lvl="0" marL="0" rtl="0" algn="l">
              <a:spcBef>
                <a:spcPts val="1600"/>
              </a:spcBef>
              <a:spcAft>
                <a:spcPts val="1600"/>
              </a:spcAft>
              <a:buNone/>
            </a:pPr>
            <a:r>
              <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3005225" y="1645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300"/>
              <a:t>Design</a:t>
            </a:r>
            <a:r>
              <a:rPr lang="en-GB" sz="3300"/>
              <a:t> Work</a:t>
            </a:r>
            <a:endParaRPr sz="3300"/>
          </a:p>
        </p:txBody>
      </p:sp>
      <p:sp>
        <p:nvSpPr>
          <p:cNvPr id="241" name="Google Shape;241;p19"/>
          <p:cNvSpPr txBox="1"/>
          <p:nvPr>
            <p:ph idx="1" type="body"/>
          </p:nvPr>
        </p:nvSpPr>
        <p:spPr>
          <a:xfrm>
            <a:off x="3262600" y="1446425"/>
            <a:ext cx="2324700" cy="105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GB" sz="2000"/>
              <a:t>3 Levels are as follows</a:t>
            </a:r>
            <a:endParaRPr sz="2000"/>
          </a:p>
        </p:txBody>
      </p:sp>
      <p:pic>
        <p:nvPicPr>
          <p:cNvPr id="242" name="Google Shape;242;p19"/>
          <p:cNvPicPr preferRelativeResize="0"/>
          <p:nvPr/>
        </p:nvPicPr>
        <p:blipFill>
          <a:blip r:embed="rId3">
            <a:alphaModFix/>
          </a:blip>
          <a:stretch>
            <a:fillRect/>
          </a:stretch>
        </p:blipFill>
        <p:spPr>
          <a:xfrm>
            <a:off x="5693073" y="1078663"/>
            <a:ext cx="2932652" cy="1717849"/>
          </a:xfrm>
          <a:prstGeom prst="rect">
            <a:avLst/>
          </a:prstGeom>
          <a:noFill/>
          <a:ln>
            <a:noFill/>
          </a:ln>
        </p:spPr>
      </p:pic>
      <p:pic>
        <p:nvPicPr>
          <p:cNvPr id="243" name="Google Shape;243;p19"/>
          <p:cNvPicPr preferRelativeResize="0"/>
          <p:nvPr/>
        </p:nvPicPr>
        <p:blipFill>
          <a:blip r:embed="rId4">
            <a:alphaModFix/>
          </a:blip>
          <a:stretch>
            <a:fillRect/>
          </a:stretch>
        </p:blipFill>
        <p:spPr>
          <a:xfrm>
            <a:off x="3005225" y="2873175"/>
            <a:ext cx="2932649" cy="1717850"/>
          </a:xfrm>
          <a:prstGeom prst="rect">
            <a:avLst/>
          </a:prstGeom>
          <a:noFill/>
          <a:ln>
            <a:noFill/>
          </a:ln>
        </p:spPr>
      </p:pic>
      <p:sp>
        <p:nvSpPr>
          <p:cNvPr id="244" name="Google Shape;244;p19"/>
          <p:cNvSpPr txBox="1"/>
          <p:nvPr/>
        </p:nvSpPr>
        <p:spPr>
          <a:xfrm>
            <a:off x="1002300" y="2906950"/>
            <a:ext cx="1838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900">
                <a:solidFill>
                  <a:schemeClr val="lt1"/>
                </a:solidFill>
                <a:latin typeface="Lato"/>
                <a:ea typeface="Lato"/>
                <a:cs typeface="Lato"/>
                <a:sym typeface="Lato"/>
              </a:rPr>
              <a:t>Level -1 </a:t>
            </a:r>
            <a:endParaRPr sz="1900">
              <a:solidFill>
                <a:schemeClr val="lt1"/>
              </a:solidFill>
              <a:latin typeface="Lato"/>
              <a:ea typeface="Lato"/>
              <a:cs typeface="Lato"/>
              <a:sym typeface="Lato"/>
            </a:endParaRPr>
          </a:p>
        </p:txBody>
      </p:sp>
      <p:sp>
        <p:nvSpPr>
          <p:cNvPr id="245" name="Google Shape;245;p19"/>
          <p:cNvSpPr txBox="1"/>
          <p:nvPr/>
        </p:nvSpPr>
        <p:spPr>
          <a:xfrm>
            <a:off x="6740775" y="2945350"/>
            <a:ext cx="15873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900">
                <a:solidFill>
                  <a:schemeClr val="lt1"/>
                </a:solidFill>
                <a:latin typeface="Lato"/>
                <a:ea typeface="Lato"/>
                <a:cs typeface="Lato"/>
                <a:sym typeface="Lato"/>
              </a:rPr>
              <a:t>Level - 2</a:t>
            </a:r>
            <a:endParaRPr sz="1900">
              <a:solidFill>
                <a:schemeClr val="lt1"/>
              </a:solidFill>
              <a:latin typeface="Lato"/>
              <a:ea typeface="Lato"/>
              <a:cs typeface="Lato"/>
              <a:sym typeface="Lato"/>
            </a:endParaRPr>
          </a:p>
        </p:txBody>
      </p:sp>
      <p:sp>
        <p:nvSpPr>
          <p:cNvPr id="246" name="Google Shape;246;p19"/>
          <p:cNvSpPr txBox="1"/>
          <p:nvPr/>
        </p:nvSpPr>
        <p:spPr>
          <a:xfrm>
            <a:off x="3959800" y="4625300"/>
            <a:ext cx="1637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Lato"/>
                <a:ea typeface="Lato"/>
                <a:cs typeface="Lato"/>
                <a:sym typeface="Lato"/>
              </a:rPr>
              <a:t>Level - 3</a:t>
            </a:r>
            <a:endParaRPr sz="1800">
              <a:solidFill>
                <a:schemeClr val="lt1"/>
              </a:solidFill>
              <a:latin typeface="Lato"/>
              <a:ea typeface="Lato"/>
              <a:cs typeface="Lato"/>
              <a:sym typeface="Lato"/>
            </a:endParaRPr>
          </a:p>
        </p:txBody>
      </p:sp>
      <p:pic>
        <p:nvPicPr>
          <p:cNvPr id="247" name="Google Shape;247;p19"/>
          <p:cNvPicPr preferRelativeResize="0"/>
          <p:nvPr/>
        </p:nvPicPr>
        <p:blipFill>
          <a:blip r:embed="rId5">
            <a:alphaModFix/>
          </a:blip>
          <a:stretch>
            <a:fillRect/>
          </a:stretch>
        </p:blipFill>
        <p:spPr>
          <a:xfrm>
            <a:off x="424175" y="1078663"/>
            <a:ext cx="2732651" cy="1717850"/>
          </a:xfrm>
          <a:prstGeom prst="rect">
            <a:avLst/>
          </a:prstGeom>
          <a:noFill/>
          <a:ln>
            <a:noFill/>
          </a:ln>
        </p:spPr>
      </p:pic>
      <p:pic>
        <p:nvPicPr>
          <p:cNvPr id="248" name="Google Shape;248;p19"/>
          <p:cNvPicPr preferRelativeResize="0"/>
          <p:nvPr/>
        </p:nvPicPr>
        <p:blipFill>
          <a:blip r:embed="rId6">
            <a:alphaModFix/>
          </a:blip>
          <a:stretch>
            <a:fillRect/>
          </a:stretch>
        </p:blipFill>
        <p:spPr>
          <a:xfrm>
            <a:off x="5774725" y="1239650"/>
            <a:ext cx="163150" cy="140755"/>
          </a:xfrm>
          <a:prstGeom prst="rect">
            <a:avLst/>
          </a:prstGeom>
          <a:noFill/>
          <a:ln>
            <a:noFill/>
          </a:ln>
        </p:spPr>
      </p:pic>
      <p:pic>
        <p:nvPicPr>
          <p:cNvPr id="249" name="Google Shape;249;p19"/>
          <p:cNvPicPr preferRelativeResize="0"/>
          <p:nvPr/>
        </p:nvPicPr>
        <p:blipFill>
          <a:blip r:embed="rId7">
            <a:alphaModFix/>
          </a:blip>
          <a:stretch>
            <a:fillRect/>
          </a:stretch>
        </p:blipFill>
        <p:spPr>
          <a:xfrm>
            <a:off x="3084100" y="2998100"/>
            <a:ext cx="180450" cy="140751"/>
          </a:xfrm>
          <a:prstGeom prst="rect">
            <a:avLst/>
          </a:prstGeom>
          <a:noFill/>
          <a:ln>
            <a:noFill/>
          </a:ln>
        </p:spPr>
      </p:pic>
      <p:pic>
        <p:nvPicPr>
          <p:cNvPr id="250" name="Google Shape;250;p19"/>
          <p:cNvPicPr preferRelativeResize="0"/>
          <p:nvPr/>
        </p:nvPicPr>
        <p:blipFill>
          <a:blip r:embed="rId8">
            <a:alphaModFix/>
          </a:blip>
          <a:stretch>
            <a:fillRect/>
          </a:stretch>
        </p:blipFill>
        <p:spPr>
          <a:xfrm>
            <a:off x="514825" y="1237150"/>
            <a:ext cx="180450" cy="1457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0"/>
          <p:cNvSpPr txBox="1"/>
          <p:nvPr>
            <p:ph type="title"/>
          </p:nvPr>
        </p:nvSpPr>
        <p:spPr>
          <a:xfrm>
            <a:off x="2291875" y="164575"/>
            <a:ext cx="54048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300"/>
              <a:t>Design Work : Level 1</a:t>
            </a:r>
            <a:endParaRPr sz="3300"/>
          </a:p>
        </p:txBody>
      </p:sp>
      <p:pic>
        <p:nvPicPr>
          <p:cNvPr id="256" name="Google Shape;256;p20"/>
          <p:cNvPicPr preferRelativeResize="0"/>
          <p:nvPr/>
        </p:nvPicPr>
        <p:blipFill>
          <a:blip r:embed="rId3">
            <a:alphaModFix/>
          </a:blip>
          <a:stretch>
            <a:fillRect/>
          </a:stretch>
        </p:blipFill>
        <p:spPr>
          <a:xfrm>
            <a:off x="1716600" y="789400"/>
            <a:ext cx="6366173" cy="42370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1"/>
          <p:cNvSpPr txBox="1"/>
          <p:nvPr>
            <p:ph type="title"/>
          </p:nvPr>
        </p:nvSpPr>
        <p:spPr>
          <a:xfrm>
            <a:off x="1430825" y="376125"/>
            <a:ext cx="72591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300"/>
              <a:t>Design Work : Game Completion</a:t>
            </a:r>
            <a:endParaRPr sz="3300"/>
          </a:p>
        </p:txBody>
      </p:sp>
      <p:pic>
        <p:nvPicPr>
          <p:cNvPr id="262" name="Google Shape;262;p21"/>
          <p:cNvPicPr preferRelativeResize="0"/>
          <p:nvPr/>
        </p:nvPicPr>
        <p:blipFill>
          <a:blip r:embed="rId3">
            <a:alphaModFix/>
          </a:blip>
          <a:stretch>
            <a:fillRect/>
          </a:stretch>
        </p:blipFill>
        <p:spPr>
          <a:xfrm>
            <a:off x="2099688" y="1184450"/>
            <a:ext cx="5656924" cy="3760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2"/>
          <p:cNvSpPr txBox="1"/>
          <p:nvPr/>
        </p:nvSpPr>
        <p:spPr>
          <a:xfrm>
            <a:off x="1238650" y="486075"/>
            <a:ext cx="78204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GB" sz="3000">
                <a:solidFill>
                  <a:schemeClr val="lt1"/>
                </a:solidFill>
                <a:latin typeface="Lato"/>
                <a:ea typeface="Lato"/>
                <a:cs typeface="Lato"/>
                <a:sym typeface="Lato"/>
              </a:rPr>
              <a:t>Language and </a:t>
            </a:r>
            <a:r>
              <a:rPr lang="en-GB" sz="3000">
                <a:solidFill>
                  <a:schemeClr val="lt1"/>
                </a:solidFill>
                <a:latin typeface="Lato"/>
                <a:ea typeface="Lato"/>
                <a:cs typeface="Lato"/>
                <a:sym typeface="Lato"/>
              </a:rPr>
              <a:t>Technology used </a:t>
            </a:r>
            <a:endParaRPr sz="3000">
              <a:latin typeface="Lato"/>
              <a:ea typeface="Lato"/>
              <a:cs typeface="Lato"/>
              <a:sym typeface="Lato"/>
            </a:endParaRPr>
          </a:p>
        </p:txBody>
      </p:sp>
      <p:sp>
        <p:nvSpPr>
          <p:cNvPr id="268" name="Google Shape;268;p22"/>
          <p:cNvSpPr txBox="1"/>
          <p:nvPr/>
        </p:nvSpPr>
        <p:spPr>
          <a:xfrm>
            <a:off x="914175" y="1384625"/>
            <a:ext cx="7820400" cy="4770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Clr>
                <a:schemeClr val="lt1"/>
              </a:buClr>
              <a:buSzPts val="1900"/>
              <a:buFont typeface="Lato"/>
              <a:buChar char="●"/>
            </a:pPr>
            <a:r>
              <a:rPr lang="en-GB" sz="1900">
                <a:solidFill>
                  <a:schemeClr val="lt1"/>
                </a:solidFill>
                <a:latin typeface="Lato"/>
                <a:ea typeface="Lato"/>
                <a:cs typeface="Lato"/>
                <a:sym typeface="Lato"/>
              </a:rPr>
              <a:t>I  have used Python 3.9 as our language to create our game.</a:t>
            </a:r>
            <a:endParaRPr sz="1900">
              <a:solidFill>
                <a:schemeClr val="lt1"/>
              </a:solidFill>
              <a:latin typeface="Lato"/>
              <a:ea typeface="Lato"/>
              <a:cs typeface="Lato"/>
              <a:sym typeface="Lato"/>
            </a:endParaRPr>
          </a:p>
        </p:txBody>
      </p:sp>
      <p:sp>
        <p:nvSpPr>
          <p:cNvPr id="269" name="Google Shape;269;p22"/>
          <p:cNvSpPr txBox="1"/>
          <p:nvPr/>
        </p:nvSpPr>
        <p:spPr>
          <a:xfrm>
            <a:off x="914175" y="1890988"/>
            <a:ext cx="5816700" cy="4770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Clr>
                <a:schemeClr val="lt1"/>
              </a:buClr>
              <a:buSzPts val="1900"/>
              <a:buFont typeface="Lato"/>
              <a:buChar char="●"/>
            </a:pPr>
            <a:r>
              <a:rPr lang="en-GB" sz="1900">
                <a:solidFill>
                  <a:schemeClr val="lt1"/>
                </a:solidFill>
                <a:latin typeface="Lato"/>
                <a:ea typeface="Lato"/>
                <a:cs typeface="Lato"/>
                <a:sym typeface="Lato"/>
              </a:rPr>
              <a:t>I </a:t>
            </a:r>
            <a:r>
              <a:rPr lang="en-GB" sz="1900">
                <a:solidFill>
                  <a:schemeClr val="lt1"/>
                </a:solidFill>
                <a:latin typeface="Lato"/>
                <a:ea typeface="Lato"/>
                <a:cs typeface="Lato"/>
                <a:sym typeface="Lato"/>
              </a:rPr>
              <a:t> have used Tkinter to create GUI of the game.</a:t>
            </a:r>
            <a:endParaRPr sz="1800">
              <a:latin typeface="Lato"/>
              <a:ea typeface="Lato"/>
              <a:cs typeface="Lato"/>
              <a:sym typeface="Lato"/>
            </a:endParaRPr>
          </a:p>
        </p:txBody>
      </p:sp>
      <p:pic>
        <p:nvPicPr>
          <p:cNvPr id="270" name="Google Shape;270;p22"/>
          <p:cNvPicPr preferRelativeResize="0"/>
          <p:nvPr/>
        </p:nvPicPr>
        <p:blipFill>
          <a:blip r:embed="rId3">
            <a:alphaModFix/>
          </a:blip>
          <a:stretch>
            <a:fillRect/>
          </a:stretch>
        </p:blipFill>
        <p:spPr>
          <a:xfrm>
            <a:off x="4982200" y="2689275"/>
            <a:ext cx="1817379" cy="2087150"/>
          </a:xfrm>
          <a:prstGeom prst="rect">
            <a:avLst/>
          </a:prstGeom>
          <a:noFill/>
          <a:ln>
            <a:noFill/>
          </a:ln>
        </p:spPr>
      </p:pic>
      <p:pic>
        <p:nvPicPr>
          <p:cNvPr id="271" name="Google Shape;271;p22"/>
          <p:cNvPicPr preferRelativeResize="0"/>
          <p:nvPr/>
        </p:nvPicPr>
        <p:blipFill>
          <a:blip r:embed="rId4">
            <a:alphaModFix/>
          </a:blip>
          <a:stretch>
            <a:fillRect/>
          </a:stretch>
        </p:blipFill>
        <p:spPr>
          <a:xfrm>
            <a:off x="2078700" y="2695500"/>
            <a:ext cx="2087151" cy="20871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3"/>
          <p:cNvSpPr txBox="1"/>
          <p:nvPr>
            <p:ph idx="1" type="body"/>
          </p:nvPr>
        </p:nvSpPr>
        <p:spPr>
          <a:xfrm>
            <a:off x="343175" y="383375"/>
            <a:ext cx="8136900" cy="438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solidFill>
                  <a:srgbClr val="FFFFFF"/>
                </a:solidFill>
              </a:rPr>
              <a:t>      </a:t>
            </a:r>
            <a:r>
              <a:rPr lang="en-GB" sz="1600">
                <a:solidFill>
                  <a:srgbClr val="FFFFFF"/>
                </a:solidFill>
              </a:rPr>
              <a:t>  </a:t>
            </a:r>
            <a:r>
              <a:rPr lang="en-GB" sz="1500">
                <a:solidFill>
                  <a:srgbClr val="FFFFFF"/>
                </a:solidFill>
              </a:rPr>
              <a:t>        </a:t>
            </a:r>
            <a:r>
              <a:rPr lang="en-GB" sz="1600">
                <a:solidFill>
                  <a:srgbClr val="FFFFFF"/>
                </a:solidFill>
              </a:rPr>
              <a:t>                                   </a:t>
            </a:r>
            <a:r>
              <a:rPr lang="en-GB" sz="1500">
                <a:solidFill>
                  <a:srgbClr val="FFFFFF"/>
                </a:solidFill>
              </a:rPr>
              <a:t>           </a:t>
            </a:r>
            <a:endParaRPr sz="1500">
              <a:solidFill>
                <a:srgbClr val="FFFFFF"/>
              </a:solidFill>
            </a:endParaRPr>
          </a:p>
          <a:p>
            <a:pPr indent="0" lvl="0" marL="0" rtl="0" algn="l">
              <a:spcBef>
                <a:spcPts val="1600"/>
              </a:spcBef>
              <a:spcAft>
                <a:spcPts val="0"/>
              </a:spcAft>
              <a:buNone/>
            </a:pPr>
            <a:r>
              <a:rPr lang="en-GB" sz="1500">
                <a:solidFill>
                  <a:srgbClr val="FFFFFF"/>
                </a:solidFill>
              </a:rPr>
              <a:t>                </a:t>
            </a:r>
            <a:r>
              <a:rPr lang="en-GB" sz="1500">
                <a:solidFill>
                  <a:srgbClr val="FFFFFF"/>
                </a:solidFill>
              </a:rPr>
              <a:t> </a:t>
            </a:r>
            <a:endParaRPr sz="2000">
              <a:solidFill>
                <a:srgbClr val="FFFFFF"/>
              </a:solidFill>
            </a:endParaRPr>
          </a:p>
          <a:p>
            <a:pPr indent="-368300" lvl="0" marL="1371600" rtl="0" algn="l">
              <a:spcBef>
                <a:spcPts val="1600"/>
              </a:spcBef>
              <a:spcAft>
                <a:spcPts val="0"/>
              </a:spcAft>
              <a:buSzPts val="2200"/>
              <a:buChar char="●"/>
            </a:pPr>
            <a:r>
              <a:rPr lang="en-GB" sz="2200"/>
              <a:t>A scoring system that corresponds when Brick gets hit by the Ball.</a:t>
            </a:r>
            <a:endParaRPr sz="2200"/>
          </a:p>
          <a:p>
            <a:pPr indent="-368300" lvl="0" marL="1371600" rtl="0" algn="l">
              <a:spcBef>
                <a:spcPts val="0"/>
              </a:spcBef>
              <a:spcAft>
                <a:spcPts val="0"/>
              </a:spcAft>
              <a:buSzPts val="2200"/>
              <a:buChar char="●"/>
            </a:pPr>
            <a:r>
              <a:rPr lang="en-GB" sz="2200">
                <a:solidFill>
                  <a:srgbClr val="FFFFFF"/>
                </a:solidFill>
              </a:rPr>
              <a:t>A very flexible level system.</a:t>
            </a:r>
            <a:endParaRPr sz="2200">
              <a:solidFill>
                <a:srgbClr val="FFFFFF"/>
              </a:solidFill>
            </a:endParaRPr>
          </a:p>
          <a:p>
            <a:pPr indent="-368300" lvl="0" marL="1371600" rtl="0" algn="l">
              <a:spcBef>
                <a:spcPts val="0"/>
              </a:spcBef>
              <a:spcAft>
                <a:spcPts val="0"/>
              </a:spcAft>
              <a:buClr>
                <a:srgbClr val="FFFFFF"/>
              </a:buClr>
              <a:buSzPts val="2200"/>
              <a:buChar char="●"/>
            </a:pPr>
            <a:r>
              <a:rPr lang="en-GB" sz="2200">
                <a:solidFill>
                  <a:srgbClr val="FFFFFF"/>
                </a:solidFill>
              </a:rPr>
              <a:t>With </a:t>
            </a:r>
            <a:r>
              <a:rPr lang="en-GB" sz="2200">
                <a:solidFill>
                  <a:srgbClr val="FFFFFF"/>
                </a:solidFill>
              </a:rPr>
              <a:t>multiple</a:t>
            </a:r>
            <a:r>
              <a:rPr lang="en-GB" sz="2200">
                <a:solidFill>
                  <a:srgbClr val="FFFFFF"/>
                </a:solidFill>
              </a:rPr>
              <a:t> lives.</a:t>
            </a:r>
            <a:endParaRPr sz="2200">
              <a:solidFill>
                <a:srgbClr val="FFFFFF"/>
              </a:solidFill>
            </a:endParaRPr>
          </a:p>
          <a:p>
            <a:pPr indent="-368300" lvl="0" marL="1371600" rtl="0" algn="l">
              <a:spcBef>
                <a:spcPts val="0"/>
              </a:spcBef>
              <a:spcAft>
                <a:spcPts val="0"/>
              </a:spcAft>
              <a:buClr>
                <a:srgbClr val="FFFFFF"/>
              </a:buClr>
              <a:buSzPts val="2200"/>
              <a:buChar char="●"/>
            </a:pPr>
            <a:r>
              <a:rPr lang="en-GB" sz="2200">
                <a:solidFill>
                  <a:srgbClr val="FFFFFF"/>
                </a:solidFill>
              </a:rPr>
              <a:t>Vibrant Brick Colours producing various  effects like Ball Fire, </a:t>
            </a:r>
            <a:r>
              <a:rPr lang="en-GB" sz="2200">
                <a:solidFill>
                  <a:srgbClr val="FFFFFF"/>
                </a:solidFill>
              </a:rPr>
              <a:t>Shield</a:t>
            </a:r>
            <a:r>
              <a:rPr lang="en-GB" sz="2200">
                <a:solidFill>
                  <a:srgbClr val="FFFFFF"/>
                </a:solidFill>
              </a:rPr>
              <a:t>, Ball Tall, Bar Tall</a:t>
            </a:r>
            <a:endParaRPr sz="2200">
              <a:solidFill>
                <a:srgbClr val="FFFFFF"/>
              </a:solidFill>
            </a:endParaRPr>
          </a:p>
          <a:p>
            <a:pPr indent="-368300" lvl="0" marL="1371600" rtl="0" algn="l">
              <a:spcBef>
                <a:spcPts val="0"/>
              </a:spcBef>
              <a:spcAft>
                <a:spcPts val="0"/>
              </a:spcAft>
              <a:buClr>
                <a:srgbClr val="FFFFFF"/>
              </a:buClr>
              <a:buSzPts val="2200"/>
              <a:buChar char="●"/>
            </a:pPr>
            <a:r>
              <a:rPr lang="en-GB" sz="2200">
                <a:solidFill>
                  <a:srgbClr val="FFFFFF"/>
                </a:solidFill>
              </a:rPr>
              <a:t>Bricks and Ball made with Bresenham algorithms.</a:t>
            </a:r>
            <a:endParaRPr sz="2200">
              <a:solidFill>
                <a:srgbClr val="FFFFFF"/>
              </a:solidFill>
            </a:endParaRPr>
          </a:p>
          <a:p>
            <a:pPr indent="0" lvl="0" marL="0" rtl="0" algn="l">
              <a:spcBef>
                <a:spcPts val="1600"/>
              </a:spcBef>
              <a:spcAft>
                <a:spcPts val="0"/>
              </a:spcAft>
              <a:buNone/>
            </a:pPr>
            <a:r>
              <a:t/>
            </a:r>
            <a:endParaRPr sz="1500">
              <a:solidFill>
                <a:srgbClr val="FFFFFF"/>
              </a:solidFill>
            </a:endParaRPr>
          </a:p>
          <a:p>
            <a:pPr indent="0" lvl="0" marL="0" rtl="0" algn="l">
              <a:spcBef>
                <a:spcPts val="1600"/>
              </a:spcBef>
              <a:spcAft>
                <a:spcPts val="0"/>
              </a:spcAft>
              <a:buNone/>
            </a:pPr>
            <a:r>
              <a:t/>
            </a:r>
            <a:endParaRPr sz="1500">
              <a:solidFill>
                <a:srgbClr val="FFFFFF"/>
              </a:solidFill>
            </a:endParaRPr>
          </a:p>
          <a:p>
            <a:pPr indent="0" lvl="0" marL="0" rtl="0" algn="l">
              <a:spcBef>
                <a:spcPts val="1600"/>
              </a:spcBef>
              <a:spcAft>
                <a:spcPts val="0"/>
              </a:spcAft>
              <a:buNone/>
            </a:pPr>
            <a:r>
              <a:t/>
            </a:r>
            <a:endParaRPr sz="1500">
              <a:solidFill>
                <a:srgbClr val="FFFFFF"/>
              </a:solidFill>
            </a:endParaRPr>
          </a:p>
          <a:p>
            <a:pPr indent="0" lvl="0" marL="0" rtl="0" algn="l">
              <a:spcBef>
                <a:spcPts val="1600"/>
              </a:spcBef>
              <a:spcAft>
                <a:spcPts val="1600"/>
              </a:spcAft>
              <a:buNone/>
            </a:pPr>
            <a:r>
              <a:t/>
            </a:r>
            <a:endParaRPr sz="1500">
              <a:solidFill>
                <a:srgbClr val="FFFFFF"/>
              </a:solidFill>
            </a:endParaRPr>
          </a:p>
        </p:txBody>
      </p:sp>
      <p:sp>
        <p:nvSpPr>
          <p:cNvPr id="277" name="Google Shape;277;p23"/>
          <p:cNvSpPr txBox="1"/>
          <p:nvPr/>
        </p:nvSpPr>
        <p:spPr>
          <a:xfrm>
            <a:off x="1367975" y="260500"/>
            <a:ext cx="7112100" cy="84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GB" sz="3600">
                <a:solidFill>
                  <a:schemeClr val="lt1"/>
                </a:solidFill>
                <a:latin typeface="Lato"/>
                <a:ea typeface="Lato"/>
                <a:cs typeface="Lato"/>
                <a:sym typeface="Lato"/>
              </a:rPr>
              <a:t> </a:t>
            </a:r>
            <a:r>
              <a:rPr lang="en-GB" sz="4300">
                <a:solidFill>
                  <a:schemeClr val="lt1"/>
                </a:solidFill>
                <a:latin typeface="Lato"/>
                <a:ea typeface="Lato"/>
                <a:cs typeface="Lato"/>
                <a:sym typeface="Lato"/>
              </a:rPr>
              <a:t>Features   </a:t>
            </a:r>
            <a:r>
              <a:rPr lang="en-GB" sz="3300">
                <a:solidFill>
                  <a:schemeClr val="lt1"/>
                </a:solidFill>
                <a:latin typeface="Lato"/>
                <a:ea typeface="Lato"/>
                <a:cs typeface="Lato"/>
                <a:sym typeface="Lato"/>
              </a:rPr>
              <a:t> </a:t>
            </a:r>
            <a:r>
              <a:rPr lang="en-GB" sz="1700">
                <a:solidFill>
                  <a:schemeClr val="lt1"/>
                </a:solidFill>
                <a:latin typeface="Lato"/>
                <a:ea typeface="Lato"/>
                <a:cs typeface="Lato"/>
                <a:sym typeface="Lato"/>
              </a:rPr>
              <a:t> </a:t>
            </a:r>
            <a:endParaRPr sz="17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4"/>
          <p:cNvSpPr txBox="1"/>
          <p:nvPr>
            <p:ph type="title"/>
          </p:nvPr>
        </p:nvSpPr>
        <p:spPr>
          <a:xfrm>
            <a:off x="952500" y="226975"/>
            <a:ext cx="7940400" cy="458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r>
              <a:rPr lang="en-GB" sz="3300"/>
              <a:t>Functions</a:t>
            </a:r>
            <a:endParaRPr sz="3300"/>
          </a:p>
          <a:p>
            <a:pPr indent="0" lvl="0" marL="457200" rtl="0" algn="l">
              <a:spcBef>
                <a:spcPts val="0"/>
              </a:spcBef>
              <a:spcAft>
                <a:spcPts val="0"/>
              </a:spcAft>
              <a:buNone/>
            </a:pPr>
            <a:r>
              <a:rPr lang="en-GB" sz="2000"/>
              <a:t>	</a:t>
            </a:r>
            <a:r>
              <a:rPr lang="en-GB"/>
              <a:t>            </a:t>
            </a:r>
            <a:endParaRPr/>
          </a:p>
          <a:p>
            <a:pPr indent="0" lvl="0" marL="0" rtl="0" algn="l">
              <a:spcBef>
                <a:spcPts val="0"/>
              </a:spcBef>
              <a:spcAft>
                <a:spcPts val="0"/>
              </a:spcAft>
              <a:buNone/>
            </a:pPr>
            <a:r>
              <a:rPr lang="en-GB" sz="1500"/>
              <a:t>                  </a:t>
            </a:r>
            <a:endParaRPr sz="1500"/>
          </a:p>
          <a:p>
            <a:pPr indent="0" lvl="0" marL="0" rtl="0" algn="l">
              <a:spcBef>
                <a:spcPts val="0"/>
              </a:spcBef>
              <a:spcAft>
                <a:spcPts val="0"/>
              </a:spcAft>
              <a:buNone/>
            </a:pPr>
            <a:r>
              <a:rPr lang="en-GB" sz="1300"/>
              <a:t>                          </a:t>
            </a:r>
            <a:endParaRPr sz="1300"/>
          </a:p>
        </p:txBody>
      </p:sp>
      <p:graphicFrame>
        <p:nvGraphicFramePr>
          <p:cNvPr id="283" name="Google Shape;283;p24"/>
          <p:cNvGraphicFramePr/>
          <p:nvPr/>
        </p:nvGraphicFramePr>
        <p:xfrm>
          <a:off x="952500" y="981300"/>
          <a:ext cx="3000000" cy="3000000"/>
        </p:xfrm>
        <a:graphic>
          <a:graphicData uri="http://schemas.openxmlformats.org/drawingml/2006/table">
            <a:tbl>
              <a:tblPr>
                <a:noFill/>
                <a:tableStyleId>{9A9699BF-1B53-42AF-AD1D-0968E24A2F67}</a:tableStyleId>
              </a:tblPr>
              <a:tblGrid>
                <a:gridCol w="3619500"/>
                <a:gridCol w="3619500"/>
              </a:tblGrid>
              <a:tr h="795075">
                <a:tc>
                  <a:txBody>
                    <a:bodyPr/>
                    <a:lstStyle/>
                    <a:p>
                      <a:pPr indent="0" lvl="0" marL="0" rtl="0" algn="l">
                        <a:spcBef>
                          <a:spcPts val="0"/>
                        </a:spcBef>
                        <a:spcAft>
                          <a:spcPts val="0"/>
                        </a:spcAft>
                        <a:buNone/>
                      </a:pPr>
                      <a:r>
                        <a:t/>
                      </a:r>
                      <a:endParaRPr b="1">
                        <a:solidFill>
                          <a:schemeClr val="lt1"/>
                        </a:solidFill>
                      </a:endParaRPr>
                    </a:p>
                    <a:p>
                      <a:pPr indent="0" lvl="0" marL="0" rtl="0" algn="l">
                        <a:spcBef>
                          <a:spcPts val="0"/>
                        </a:spcBef>
                        <a:spcAft>
                          <a:spcPts val="0"/>
                        </a:spcAft>
                        <a:buNone/>
                      </a:pPr>
                      <a:r>
                        <a:rPr b="1" lang="en-GB">
                          <a:solidFill>
                            <a:schemeClr val="lt1"/>
                          </a:solidFill>
                        </a:rPr>
                        <a:t>_init_(self, root) </a:t>
                      </a:r>
                      <a:endParaRPr b="1">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Creation of the window, the bar, the ball, the stopwatch.</a:t>
                      </a:r>
                      <a:endParaRPr>
                        <a:solidFill>
                          <a:schemeClr val="lt1"/>
                        </a:solidFill>
                      </a:endParaRPr>
                    </a:p>
                  </a:txBody>
                  <a:tcPr marT="91425" marB="91425" marR="91425" marL="91425"/>
                </a:tc>
              </a:tr>
              <a:tr h="734800">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reset (self)</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highlight>
                            <a:srgbClr val="1B212C"/>
                          </a:highlight>
                        </a:rPr>
                        <a:t>Resets all the elements properties such as size, position.</a:t>
                      </a:r>
                      <a:endParaRPr>
                        <a:solidFill>
                          <a:schemeClr val="lt1"/>
                        </a:solidFill>
                        <a:highlight>
                          <a:srgbClr val="1B212C"/>
                        </a:highlight>
                      </a:endParaRPr>
                    </a:p>
                  </a:txBody>
                  <a:tcPr marT="91425" marB="91425" marR="91425" marL="91425"/>
                </a:tc>
              </a:tr>
              <a:tr h="734800">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level(self, level)</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D</a:t>
                      </a:r>
                      <a:r>
                        <a:rPr lang="en-GB">
                          <a:solidFill>
                            <a:schemeClr val="lt1"/>
                          </a:solidFill>
                        </a:rPr>
                        <a:t>isplays the Nth level by reading the corresponding file (N.txt).</a:t>
                      </a:r>
                      <a:r>
                        <a:rPr lang="en-GB">
                          <a:solidFill>
                            <a:schemeClr val="lt1"/>
                          </a:solidFill>
                        </a:rPr>
                        <a:t> </a:t>
                      </a:r>
                      <a:endParaRPr>
                        <a:solidFill>
                          <a:schemeClr val="lt1"/>
                        </a:solidFill>
                      </a:endParaRPr>
                    </a:p>
                    <a:p>
                      <a:pPr indent="0" lvl="0" marL="0" rtl="0" algn="l">
                        <a:spcBef>
                          <a:spcPts val="0"/>
                        </a:spcBef>
                        <a:spcAft>
                          <a:spcPts val="0"/>
                        </a:spcAft>
                        <a:buNone/>
                      </a:pPr>
                      <a:r>
                        <a:t/>
                      </a:r>
                      <a:endParaRPr>
                        <a:solidFill>
                          <a:schemeClr val="lt1"/>
                        </a:solidFill>
                      </a:endParaRPr>
                    </a:p>
                  </a:txBody>
                  <a:tcPr marT="91425" marB="91425" marR="91425" marL="91425"/>
                </a:tc>
              </a:tr>
              <a:tr h="734800">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nextFrame (self) </a:t>
                      </a:r>
                      <a:endParaRPr>
                        <a:solidFill>
                          <a:schemeClr val="lt1"/>
                        </a:solidFill>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GB">
                          <a:solidFill>
                            <a:schemeClr val="lt1"/>
                          </a:solidFill>
                        </a:rPr>
                        <a:t>Calculation of the new coordinates of all the elements.</a:t>
                      </a:r>
                      <a:endParaRPr/>
                    </a:p>
                  </a:txBody>
                  <a:tcPr marT="91425" marB="91425" marR="91425" marL="91425"/>
                </a:tc>
              </a:tr>
              <a:tr h="734800">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moveBall(self) </a:t>
                      </a:r>
                      <a:endParaRPr>
                        <a:solidFill>
                          <a:schemeClr val="lt1"/>
                        </a:solidFill>
                      </a:endParaRPr>
                    </a:p>
                  </a:txBody>
                  <a:tcPr marT="91425" marB="91425" marR="91425" marL="91425"/>
                </a:tc>
                <a:tc>
                  <a:txBody>
                    <a:bodyPr/>
                    <a:lstStyle/>
                    <a:p>
                      <a:pPr indent="0" lvl="0" marL="0" rtl="0" algn="l">
                        <a:spcBef>
                          <a:spcPts val="0"/>
                        </a:spcBef>
                        <a:spcAft>
                          <a:spcPts val="0"/>
                        </a:spcAft>
                        <a:buNone/>
                      </a:pPr>
                      <a:r>
                        <a:t/>
                      </a:r>
                      <a:endParaRPr>
                        <a:solidFill>
                          <a:schemeClr val="lt1"/>
                        </a:solidFill>
                        <a:highlight>
                          <a:schemeClr val="dk1"/>
                        </a:highlight>
                      </a:endParaRPr>
                    </a:p>
                    <a:p>
                      <a:pPr indent="0" lvl="0" marL="0" rtl="0" algn="l">
                        <a:spcBef>
                          <a:spcPts val="0"/>
                        </a:spcBef>
                        <a:spcAft>
                          <a:spcPts val="0"/>
                        </a:spcAft>
                        <a:buNone/>
                      </a:pPr>
                      <a:r>
                        <a:rPr lang="en-GB">
                          <a:solidFill>
                            <a:schemeClr val="lt1"/>
                          </a:solidFill>
                          <a:highlight>
                            <a:schemeClr val="dk1"/>
                          </a:highlight>
                        </a:rPr>
                        <a:t>Called at each frame, moves the ball.</a:t>
                      </a:r>
                      <a:endParaRPr>
                        <a:solidFill>
                          <a:schemeClr val="lt1"/>
                        </a:solidFill>
                        <a:highlight>
                          <a:schemeClr val="dk1"/>
                        </a:highlight>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5"/>
          <p:cNvSpPr txBox="1"/>
          <p:nvPr>
            <p:ph type="title"/>
          </p:nvPr>
        </p:nvSpPr>
        <p:spPr>
          <a:xfrm>
            <a:off x="952500" y="277200"/>
            <a:ext cx="7940400" cy="458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r>
              <a:rPr lang="en-GB" sz="3300"/>
              <a:t>Functions</a:t>
            </a:r>
            <a:endParaRPr sz="3300"/>
          </a:p>
          <a:p>
            <a:pPr indent="0" lvl="0" marL="457200" rtl="0" algn="l">
              <a:spcBef>
                <a:spcPts val="0"/>
              </a:spcBef>
              <a:spcAft>
                <a:spcPts val="0"/>
              </a:spcAft>
              <a:buNone/>
            </a:pPr>
            <a:r>
              <a:rPr lang="en-GB" sz="2000"/>
              <a:t>	</a:t>
            </a:r>
            <a:r>
              <a:rPr lang="en-GB"/>
              <a:t>            </a:t>
            </a:r>
            <a:endParaRPr/>
          </a:p>
          <a:p>
            <a:pPr indent="0" lvl="0" marL="0" rtl="0" algn="l">
              <a:spcBef>
                <a:spcPts val="0"/>
              </a:spcBef>
              <a:spcAft>
                <a:spcPts val="0"/>
              </a:spcAft>
              <a:buNone/>
            </a:pPr>
            <a:r>
              <a:rPr lang="en-GB" sz="1500"/>
              <a:t>                  </a:t>
            </a:r>
            <a:endParaRPr sz="1500"/>
          </a:p>
          <a:p>
            <a:pPr indent="0" lvl="0" marL="0" rtl="0" algn="l">
              <a:spcBef>
                <a:spcPts val="0"/>
              </a:spcBef>
              <a:spcAft>
                <a:spcPts val="0"/>
              </a:spcAft>
              <a:buNone/>
            </a:pPr>
            <a:r>
              <a:rPr lang="en-GB" sz="1300"/>
              <a:t>                          </a:t>
            </a:r>
            <a:endParaRPr sz="1300"/>
          </a:p>
        </p:txBody>
      </p:sp>
      <p:graphicFrame>
        <p:nvGraphicFramePr>
          <p:cNvPr id="289" name="Google Shape;289;p25"/>
          <p:cNvGraphicFramePr/>
          <p:nvPr/>
        </p:nvGraphicFramePr>
        <p:xfrm>
          <a:off x="1045725" y="1021525"/>
          <a:ext cx="3000000" cy="3000000"/>
        </p:xfrm>
        <a:graphic>
          <a:graphicData uri="http://schemas.openxmlformats.org/drawingml/2006/table">
            <a:tbl>
              <a:tblPr>
                <a:noFill/>
                <a:tableStyleId>{9A9699BF-1B53-42AF-AD1D-0968E24A2F67}</a:tableStyleId>
              </a:tblPr>
              <a:tblGrid>
                <a:gridCol w="3619500"/>
                <a:gridCol w="3619500"/>
              </a:tblGrid>
              <a:tr h="795075">
                <a:tc>
                  <a:txBody>
                    <a:bodyPr/>
                    <a:lstStyle/>
                    <a:p>
                      <a:pPr indent="0" lvl="0" marL="0" rtl="0" algn="l">
                        <a:spcBef>
                          <a:spcPts val="0"/>
                        </a:spcBef>
                        <a:spcAft>
                          <a:spcPts val="0"/>
                        </a:spcAft>
                        <a:buNone/>
                      </a:pPr>
                      <a:r>
                        <a:t/>
                      </a:r>
                      <a:endParaRPr b="1">
                        <a:solidFill>
                          <a:schemeClr val="lt1"/>
                        </a:solidFill>
                      </a:endParaRPr>
                    </a:p>
                    <a:p>
                      <a:pPr indent="0" lvl="0" marL="0" rtl="0" algn="l">
                        <a:spcBef>
                          <a:spcPts val="0"/>
                        </a:spcBef>
                        <a:spcAft>
                          <a:spcPts val="0"/>
                        </a:spcAft>
                        <a:buNone/>
                      </a:pPr>
                      <a:r>
                        <a:rPr b="1" lang="en-GB">
                          <a:solidFill>
                            <a:schemeClr val="lt1"/>
                          </a:solidFill>
                        </a:rPr>
                        <a:t>updateEffects (self) </a:t>
                      </a:r>
                      <a:endParaRPr b="1">
                        <a:solidFill>
                          <a:schemeClr val="lt1"/>
                        </a:solidFill>
                      </a:endParaRPr>
                    </a:p>
                  </a:txBody>
                  <a:tcPr marT="91425" marB="91425" marR="91425" marL="91425"/>
                </a:tc>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 Updates for on-screen effects.</a:t>
                      </a:r>
                      <a:endParaRPr>
                        <a:solidFill>
                          <a:schemeClr val="lt1"/>
                        </a:solidFill>
                      </a:endParaRPr>
                    </a:p>
                  </a:txBody>
                  <a:tcPr marT="91425" marB="91425" marR="91425" marL="91425"/>
                </a:tc>
              </a:tr>
              <a:tr h="734800">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collision(self, el1, el2)</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Computes the relative position of 2 objects that is collisions.</a:t>
                      </a:r>
                      <a:endParaRPr>
                        <a:solidFill>
                          <a:schemeClr val="lt1"/>
                        </a:solidFill>
                      </a:endParaRPr>
                    </a:p>
                  </a:txBody>
                  <a:tcPr marT="91425" marB="91425" marR="91425" marL="91425"/>
                </a:tc>
              </a:tr>
              <a:tr h="734800">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displayText(self, text)</a:t>
                      </a:r>
                      <a:endParaRPr>
                        <a:solidFill>
                          <a:schemeClr val="lt1"/>
                        </a:solidFill>
                      </a:endParaRPr>
                    </a:p>
                  </a:txBody>
                  <a:tcPr marT="91425" marB="91425" marR="91425" marL="91425"/>
                </a:tc>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Displays some text.</a:t>
                      </a:r>
                      <a:endParaRPr>
                        <a:solidFill>
                          <a:schemeClr val="lt1"/>
                        </a:solidFill>
                      </a:endParaRPr>
                    </a:p>
                  </a:txBody>
                  <a:tcPr marT="91425" marB="91425" marR="91425" marL="91425"/>
                </a:tc>
              </a:tr>
              <a:tr h="734800">
                <a:tc>
                  <a:txBody>
                    <a:bodyPr/>
                    <a:lstStyle/>
                    <a:p>
                      <a:pPr indent="0" lvl="0" marL="0" rtl="0" algn="l">
                        <a:lnSpc>
                          <a:spcPct val="135714"/>
                        </a:lnSpc>
                        <a:spcBef>
                          <a:spcPts val="0"/>
                        </a:spcBef>
                        <a:spcAft>
                          <a:spcPts val="0"/>
                        </a:spcAft>
                        <a:buNone/>
                      </a:pPr>
                      <a:r>
                        <a:t/>
                      </a:r>
                      <a:endParaRPr sz="1050">
                        <a:solidFill>
                          <a:srgbClr val="80CBC4"/>
                        </a:solidFill>
                        <a:highlight>
                          <a:srgbClr val="080808"/>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GB">
                          <a:solidFill>
                            <a:schemeClr val="lt1"/>
                          </a:solidFill>
                          <a:highlight>
                            <a:schemeClr val="dk1"/>
                          </a:highlight>
                        </a:rPr>
                        <a:t>eventsRightClick(event)</a:t>
                      </a:r>
                      <a:endParaRPr>
                        <a:solidFill>
                          <a:schemeClr val="lt1"/>
                        </a:solidFill>
                        <a:highlight>
                          <a:schemeClr val="dk1"/>
                        </a:highlight>
                      </a:endParaRPr>
                    </a:p>
                    <a:p>
                      <a:pPr indent="0" lvl="0" marL="0" rtl="0" algn="l">
                        <a:lnSpc>
                          <a:spcPct val="135714"/>
                        </a:lnSpc>
                        <a:spcBef>
                          <a:spcPts val="0"/>
                        </a:spcBef>
                        <a:spcAft>
                          <a:spcPts val="0"/>
                        </a:spcAft>
                        <a:buNone/>
                      </a:pPr>
                      <a:r>
                        <a:rPr lang="en-GB">
                          <a:solidFill>
                            <a:schemeClr val="lt1"/>
                          </a:solidFill>
                          <a:highlight>
                            <a:schemeClr val="dk1"/>
                          </a:highlight>
                        </a:rPr>
                        <a:t>eventsLeftClick(event)</a:t>
                      </a:r>
                      <a:endParaRPr>
                        <a:solidFill>
                          <a:schemeClr val="lt1"/>
                        </a:solidFill>
                        <a:highlight>
                          <a:schemeClr val="dk1"/>
                        </a:highlight>
                      </a:endParaRPr>
                    </a:p>
                    <a:p>
                      <a:pPr indent="0" lvl="0" marL="0" rtl="0" algn="l">
                        <a:spcBef>
                          <a:spcPts val="0"/>
                        </a:spcBef>
                        <a:spcAft>
                          <a:spcPts val="0"/>
                        </a:spcAft>
                        <a:buNone/>
                      </a:pPr>
                      <a:r>
                        <a:t/>
                      </a:r>
                      <a:endParaRPr>
                        <a:solidFill>
                          <a:schemeClr val="lt1"/>
                        </a:solidFill>
                        <a:highlight>
                          <a:schemeClr val="dk1"/>
                        </a:highlight>
                      </a:endParaRPr>
                    </a:p>
                  </a:txBody>
                  <a:tcPr marT="91425" marB="91425" marR="91425" marL="91425"/>
                </a:tc>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Called on pressing key right and key left.</a:t>
                      </a:r>
                      <a:endParaRPr>
                        <a:solidFill>
                          <a:schemeClr val="lt1"/>
                        </a:solidFill>
                      </a:endParaRPr>
                    </a:p>
                  </a:txBody>
                  <a:tcPr marT="91425" marB="91425" marR="91425" marL="91425"/>
                </a:tc>
              </a:tr>
              <a:tr h="734800">
                <a:tc>
                  <a:txBody>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GB">
                          <a:solidFill>
                            <a:schemeClr val="lt1"/>
                          </a:solidFill>
                        </a:rPr>
                        <a:t>moveBar(self, x)</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Called when left or right arrows are pressed.</a:t>
                      </a:r>
                      <a:endParaRPr>
                        <a:solidFill>
                          <a:schemeClr val="lt1"/>
                        </a:solidFill>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